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0" r:id="rId2"/>
    <p:sldId id="282" r:id="rId3"/>
    <p:sldId id="281" r:id="rId4"/>
  </p:sldIdLst>
  <p:sldSz cx="9906000" cy="6858000" type="A4"/>
  <p:notesSz cx="992663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6C6BC"/>
    <a:srgbClr val="00338D"/>
    <a:srgbClr val="EAEAEA"/>
    <a:srgbClr val="DDDDDD"/>
    <a:srgbClr val="0B0138"/>
    <a:srgbClr val="74A5CD"/>
    <a:srgbClr val="666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14" autoAdjust="0"/>
    <p:restoredTop sz="88372" autoAdjust="0"/>
  </p:normalViewPr>
  <p:slideViewPr>
    <p:cSldViewPr snapToGrid="0">
      <p:cViewPr varScale="1">
        <p:scale>
          <a:sx n="102" d="100"/>
          <a:sy n="102" d="100"/>
        </p:scale>
        <p:origin x="1950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090" cy="3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50548" y="0"/>
            <a:ext cx="4276090" cy="3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20026"/>
            <a:ext cx="4276090" cy="3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50548" y="6420026"/>
            <a:ext cx="4276090" cy="3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9F8086-B56B-447D-99E8-DFE01DC86FBF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1364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nb-NO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095" y="0"/>
            <a:ext cx="4301543" cy="3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28638"/>
            <a:ext cx="3711575" cy="256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552" y="3247778"/>
            <a:ext cx="7279535" cy="302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20026"/>
            <a:ext cx="4301543" cy="3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nb-NO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095" y="6420026"/>
            <a:ext cx="4301543" cy="3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24B54CC2-AD4D-4DEC-B55F-65FF9262E74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8460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141" name="Text Box 21"/>
          <p:cNvSpPr txBox="1">
            <a:spLocks noChangeAspect="1" noChangeArrowheads="1"/>
          </p:cNvSpPr>
          <p:nvPr/>
        </p:nvSpPr>
        <p:spPr bwMode="auto">
          <a:xfrm>
            <a:off x="1039813" y="233363"/>
            <a:ext cx="1998662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/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lnSpc>
                <a:spcPts val="1700"/>
              </a:lnSpc>
            </a:pPr>
            <a:r>
              <a:rPr lang="nb-NO" sz="1500">
                <a:latin typeface="Times New Roman" pitchFamily="1" charset="0"/>
              </a:rPr>
              <a:t>Oslo kommune</a:t>
            </a:r>
          </a:p>
          <a:p>
            <a:pPr>
              <a:lnSpc>
                <a:spcPts val="1700"/>
              </a:lnSpc>
            </a:pPr>
            <a:r>
              <a:rPr lang="nb-NO" sz="1500" b="1">
                <a:latin typeface="Times New Roman" pitchFamily="1" charset="0"/>
              </a:rPr>
              <a:t>Utdanningsetaten</a:t>
            </a:r>
          </a:p>
          <a:p>
            <a:pPr>
              <a:lnSpc>
                <a:spcPts val="2400"/>
              </a:lnSpc>
            </a:pPr>
            <a:endParaRPr lang="nb-NO" sz="1500" b="1">
              <a:latin typeface="Times New Roman" pitchFamily="1" charset="0"/>
            </a:endParaRPr>
          </a:p>
        </p:txBody>
      </p:sp>
      <p:pic>
        <p:nvPicPr>
          <p:cNvPr id="5142" name="Picture 22" descr="BYVPEN-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27000"/>
            <a:ext cx="785812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3" name="Rectangle 23"/>
          <p:cNvSpPr>
            <a:spLocks noChangeAspect="1" noChangeArrowheads="1"/>
          </p:cNvSpPr>
          <p:nvPr/>
        </p:nvSpPr>
        <p:spPr bwMode="auto">
          <a:xfrm>
            <a:off x="0" y="1247775"/>
            <a:ext cx="9906000" cy="217488"/>
          </a:xfrm>
          <a:prstGeom prst="rect">
            <a:avLst/>
          </a:prstGeom>
          <a:solidFill>
            <a:srgbClr val="C6C6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1047750" y="1247775"/>
            <a:ext cx="8415338" cy="215900"/>
          </a:xfrm>
          <a:prstGeom prst="rect">
            <a:avLst/>
          </a:prstGeom>
          <a:solidFill>
            <a:srgbClr val="0033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889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b-NO" sz="2400">
              <a:latin typeface="Times" charset="0"/>
            </a:endParaRPr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>
            <a:off x="1042988" y="119063"/>
            <a:ext cx="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4" name="Rectangle 3"/>
          <p:cNvSpPr>
            <a:spLocks noGrp="1" noChangeArrowheads="1"/>
          </p:cNvSpPr>
          <p:nvPr userDrawn="1">
            <p:ph type="subTitle" idx="4294967295"/>
          </p:nvPr>
        </p:nvSpPr>
        <p:spPr>
          <a:xfrm>
            <a:off x="1224219" y="4114044"/>
            <a:ext cx="5740978" cy="1028700"/>
          </a:xfrm>
        </p:spPr>
        <p:txBody>
          <a:bodyPr anchor="b"/>
          <a:lstStyle/>
          <a:p>
            <a:pPr>
              <a:buNone/>
            </a:pPr>
            <a:r>
              <a:rPr lang="nb-NO" b="0" dirty="0" smtClean="0"/>
              <a:t>[Skolenavn]</a:t>
            </a:r>
          </a:p>
        </p:txBody>
      </p:sp>
      <p:pic>
        <p:nvPicPr>
          <p:cNvPr id="9" name="Bilde 8" descr="Våren_side_1.png"/>
          <p:cNvPicPr>
            <a:picLocks noChangeAspect="1"/>
          </p:cNvPicPr>
          <p:nvPr userDrawn="1"/>
        </p:nvPicPr>
        <p:blipFill>
          <a:blip r:embed="rId4"/>
          <a:srcRect l="12504" t="26408" r="28855" b="53472"/>
          <a:stretch>
            <a:fillRect/>
          </a:stretch>
        </p:blipFill>
        <p:spPr>
          <a:xfrm>
            <a:off x="1238617" y="1811029"/>
            <a:ext cx="5808960" cy="1379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EB494-E2B6-4CB1-B717-D834FB66CAE0}" type="datetime1">
              <a:rPr lang="en-US" smtClean="0"/>
              <a:t>8/27/2018</a:t>
            </a:fld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F9282-072E-4B32-9703-7543691167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3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49338" y="2197100"/>
            <a:ext cx="4119562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21300" y="2197100"/>
            <a:ext cx="4121150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F1EE86-EFBF-449F-9824-BAF8F52B5C59}" type="datetime1">
              <a:rPr lang="en-US" smtClean="0"/>
              <a:t>8/27/2018</a:t>
            </a:fld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4C714-16C3-4105-9913-A4CFE1C8FE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54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CF291A-9270-4D6B-B77F-67B6E48628B1}" type="datetime1">
              <a:rPr lang="en-US" smtClean="0"/>
              <a:t>8/27/2018</a:t>
            </a:fld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C530B-22E5-4F82-A3DC-7F62665A24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55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AA2CC3-07EE-4F8B-B7E0-ABF312622B4D}" type="datetime1">
              <a:rPr lang="en-US" smtClean="0"/>
              <a:t>8/27/2018</a:t>
            </a:fld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2890C-787F-4553-82DD-06B71161B2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1863" y="6299200"/>
            <a:ext cx="21590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B6DA0662-5C35-4B2D-B0E1-FE3093E82D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1042988" y="119063"/>
            <a:ext cx="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2625" y="6299200"/>
            <a:ext cx="21590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204D033E-031B-4851-A1D3-6CAC9031F9DC}" type="datetime1">
              <a:rPr lang="en-US" smtClean="0"/>
              <a:t>8/27/2018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9338" y="1619250"/>
            <a:ext cx="839311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9338" y="2197100"/>
            <a:ext cx="8393112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 smtClean="0"/>
          </a:p>
        </p:txBody>
      </p:sp>
      <p:sp>
        <p:nvSpPr>
          <p:cNvPr id="1047" name="Text Box 23"/>
          <p:cNvSpPr txBox="1">
            <a:spLocks noChangeAspect="1" noChangeArrowheads="1"/>
          </p:cNvSpPr>
          <p:nvPr/>
        </p:nvSpPr>
        <p:spPr bwMode="auto">
          <a:xfrm>
            <a:off x="1039813" y="233363"/>
            <a:ext cx="1998662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8288"/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lnSpc>
                <a:spcPts val="1700"/>
              </a:lnSpc>
            </a:pPr>
            <a:r>
              <a:rPr lang="nb-NO" sz="1500">
                <a:latin typeface="Times New Roman" pitchFamily="1" charset="0"/>
              </a:rPr>
              <a:t>Oslo kommune</a:t>
            </a:r>
          </a:p>
          <a:p>
            <a:pPr>
              <a:lnSpc>
                <a:spcPts val="1700"/>
              </a:lnSpc>
            </a:pPr>
            <a:r>
              <a:rPr lang="nb-NO" sz="1500" b="1">
                <a:latin typeface="Times New Roman" pitchFamily="1" charset="0"/>
              </a:rPr>
              <a:t>Utdanningsetaten</a:t>
            </a:r>
          </a:p>
          <a:p>
            <a:pPr>
              <a:lnSpc>
                <a:spcPts val="2400"/>
              </a:lnSpc>
            </a:pPr>
            <a:endParaRPr lang="nb-NO" sz="1500" b="1">
              <a:latin typeface="Times New Roman" pitchFamily="1" charset="0"/>
            </a:endParaRPr>
          </a:p>
        </p:txBody>
      </p:sp>
      <p:pic>
        <p:nvPicPr>
          <p:cNvPr id="1048" name="Picture 24" descr="BYVPEN-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27000"/>
            <a:ext cx="785812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Rectangle 25"/>
          <p:cNvSpPr>
            <a:spLocks noChangeAspect="1" noChangeArrowheads="1"/>
          </p:cNvSpPr>
          <p:nvPr/>
        </p:nvSpPr>
        <p:spPr bwMode="auto">
          <a:xfrm>
            <a:off x="0" y="1247775"/>
            <a:ext cx="9906000" cy="217488"/>
          </a:xfrm>
          <a:prstGeom prst="rect">
            <a:avLst/>
          </a:prstGeom>
          <a:solidFill>
            <a:srgbClr val="C6C6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1047750" y="1247775"/>
            <a:ext cx="8415338" cy="215900"/>
          </a:xfrm>
          <a:prstGeom prst="rect">
            <a:avLst/>
          </a:prstGeom>
          <a:solidFill>
            <a:srgbClr val="0033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889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b-NO" sz="2400">
              <a:latin typeface="Time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b="0" dirty="0" smtClean="0"/>
          </a:p>
          <a:p>
            <a:r>
              <a:rPr lang="nb-NO" b="0" dirty="0" smtClean="0"/>
              <a:t>Byomfattende </a:t>
            </a:r>
            <a:r>
              <a:rPr lang="nb-NO" b="0" dirty="0"/>
              <a:t>tilbud om fordypning i matematikk </a:t>
            </a:r>
          </a:p>
          <a:p>
            <a:r>
              <a:rPr lang="nb-NO" dirty="0" smtClean="0"/>
              <a:t>Målgruppe</a:t>
            </a:r>
            <a:r>
              <a:rPr lang="nb-NO" dirty="0"/>
              <a:t>: </a:t>
            </a:r>
            <a:r>
              <a:rPr lang="nb-NO" b="0" dirty="0" smtClean="0"/>
              <a:t>Elever med </a:t>
            </a:r>
            <a:r>
              <a:rPr lang="nb-NO" b="0" dirty="0"/>
              <a:t>særlige forutsetninger og interesse for </a:t>
            </a:r>
            <a:r>
              <a:rPr lang="nb-NO" b="0" dirty="0" smtClean="0"/>
              <a:t>matematikk</a:t>
            </a:r>
          </a:p>
          <a:p>
            <a:r>
              <a:rPr lang="nb-NO" dirty="0" smtClean="0"/>
              <a:t>Formål: </a:t>
            </a:r>
            <a:r>
              <a:rPr lang="nb-NO" b="0" dirty="0" smtClean="0"/>
              <a:t>Øke </a:t>
            </a:r>
            <a:r>
              <a:rPr lang="nb-NO" b="0" dirty="0"/>
              <a:t>elevenes interesse for matematikk og gi </a:t>
            </a:r>
            <a:r>
              <a:rPr lang="nb-NO" b="0" dirty="0" smtClean="0"/>
              <a:t>dem mulighet </a:t>
            </a:r>
            <a:r>
              <a:rPr lang="nb-NO" b="0" dirty="0"/>
              <a:t>for faglig </a:t>
            </a:r>
            <a:r>
              <a:rPr lang="nb-NO" b="0" dirty="0" smtClean="0"/>
              <a:t>fordypning</a:t>
            </a:r>
            <a:endParaRPr lang="nb-NO" b="0" i="1" dirty="0" smtClean="0"/>
          </a:p>
          <a:p>
            <a:r>
              <a:rPr lang="nb-NO" dirty="0" smtClean="0"/>
              <a:t>Sted</a:t>
            </a:r>
            <a:r>
              <a:rPr lang="nb-NO" dirty="0"/>
              <a:t>: </a:t>
            </a:r>
            <a:r>
              <a:rPr lang="nb-NO" b="0" dirty="0" smtClean="0"/>
              <a:t>Brannfjell, Hovseter, Lindeberg, Groruddalen, Ruseløkka, Fyrstikkalléen, Jordal, Linderud og Midtstuen skoler</a:t>
            </a:r>
          </a:p>
          <a:p>
            <a:r>
              <a:rPr lang="nb-NO" dirty="0" smtClean="0"/>
              <a:t>Tid: </a:t>
            </a:r>
            <a:r>
              <a:rPr lang="nb-NO" b="0" dirty="0" smtClean="0"/>
              <a:t>Etter vanlig skoletid</a:t>
            </a:r>
          </a:p>
          <a:p>
            <a:r>
              <a:rPr lang="nb-NO" dirty="0" smtClean="0"/>
              <a:t>Påmeldingsfrist: 14. september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8" y="1681410"/>
            <a:ext cx="9676660" cy="451973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804" y="5504635"/>
            <a:ext cx="3686124" cy="104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5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b="0" dirty="0" smtClean="0"/>
          </a:p>
          <a:p>
            <a:pPr>
              <a:spcAft>
                <a:spcPts val="600"/>
              </a:spcAft>
            </a:pPr>
            <a:r>
              <a:rPr lang="nb-NO" b="0" dirty="0"/>
              <a:t>Faglærer vil ta direkte kontakt </a:t>
            </a:r>
            <a:r>
              <a:rPr lang="nb-NO" b="0" dirty="0" smtClean="0"/>
              <a:t>for å motivere elever som </a:t>
            </a:r>
            <a:r>
              <a:rPr lang="nb-NO" b="0" dirty="0"/>
              <a:t>bør melde seg på </a:t>
            </a:r>
            <a:r>
              <a:rPr lang="nb-NO" b="0" dirty="0" smtClean="0"/>
              <a:t>tilbudet og </a:t>
            </a:r>
            <a:r>
              <a:rPr lang="nb-NO" b="0" dirty="0"/>
              <a:t>melde dem på </a:t>
            </a:r>
            <a:r>
              <a:rPr lang="nb-NO" b="0" dirty="0" smtClean="0"/>
              <a:t>i samarbeid </a:t>
            </a:r>
            <a:r>
              <a:rPr lang="nb-NO" b="0" dirty="0"/>
              <a:t>med </a:t>
            </a:r>
            <a:r>
              <a:rPr lang="nb-NO" b="0" dirty="0" smtClean="0"/>
              <a:t>foresatte </a:t>
            </a:r>
          </a:p>
          <a:p>
            <a:pPr>
              <a:spcAft>
                <a:spcPts val="600"/>
              </a:spcAft>
            </a:pPr>
            <a:r>
              <a:rPr lang="nb-NO" b="0" dirty="0" smtClean="0"/>
              <a:t>Det </a:t>
            </a:r>
            <a:r>
              <a:rPr lang="nb-NO" b="0" dirty="0"/>
              <a:t>er krav om karakter 5 eller 6 for elever på 9. </a:t>
            </a:r>
            <a:r>
              <a:rPr lang="nb-NO" b="0" dirty="0" smtClean="0"/>
              <a:t>trinn</a:t>
            </a:r>
            <a:endParaRPr lang="nb-NO" b="0" dirty="0"/>
          </a:p>
          <a:p>
            <a:pPr>
              <a:spcAft>
                <a:spcPts val="600"/>
              </a:spcAft>
            </a:pPr>
            <a:r>
              <a:rPr lang="nb-NO" b="0" dirty="0" smtClean="0"/>
              <a:t>For </a:t>
            </a:r>
            <a:r>
              <a:rPr lang="nb-NO" b="0" dirty="0"/>
              <a:t>8. trinn må lærer vurdere om eleven </a:t>
            </a:r>
            <a:r>
              <a:rPr lang="nb-NO" b="0" dirty="0" smtClean="0"/>
              <a:t>har faglige ferdigheter tilsvarende karakteren 5 </a:t>
            </a:r>
            <a:r>
              <a:rPr lang="nb-NO" b="0" dirty="0"/>
              <a:t>eller 6 </a:t>
            </a:r>
            <a:r>
              <a:rPr lang="nb-NO" b="0" dirty="0" smtClean="0"/>
              <a:t>før </a:t>
            </a:r>
            <a:r>
              <a:rPr lang="nb-NO" b="0" dirty="0"/>
              <a:t>han/hun meldes på</a:t>
            </a:r>
          </a:p>
          <a:p>
            <a:pPr>
              <a:spcAft>
                <a:spcPts val="600"/>
              </a:spcAft>
            </a:pPr>
            <a:r>
              <a:rPr lang="nb-NO" b="0" dirty="0" smtClean="0"/>
              <a:t>Elever som deltok forrige skoleår har fortrinnsrett om det blir for mange søkere</a:t>
            </a:r>
          </a:p>
          <a:p>
            <a:pPr>
              <a:spcAft>
                <a:spcPts val="600"/>
              </a:spcAft>
            </a:pPr>
            <a:r>
              <a:rPr lang="nb-NO" b="0" dirty="0" smtClean="0"/>
              <a:t>Skolen vil sikre </a:t>
            </a:r>
            <a:r>
              <a:rPr lang="nb-NO" b="0" dirty="0"/>
              <a:t>sammenheng </a:t>
            </a:r>
            <a:r>
              <a:rPr lang="nb-NO" b="0" dirty="0" smtClean="0"/>
              <a:t>mellom innholdet i talenttilbudet og matematikkundervisningen på egen skole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8" y="1681410"/>
            <a:ext cx="9676660" cy="45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Informasjon til de foresatte</a:t>
            </a:r>
          </a:p>
          <a:p>
            <a:pPr lvl="1"/>
            <a:endParaRPr lang="nb-NO" dirty="0" smtClean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 smtClean="0"/>
              <a:t>Tilbyderskolene </a:t>
            </a:r>
            <a:r>
              <a:rPr lang="nb-NO" dirty="0"/>
              <a:t>sikrer rask beskjed om tildelt plass, oppmøtested og –</a:t>
            </a:r>
            <a:r>
              <a:rPr lang="nb-NO" dirty="0" smtClean="0"/>
              <a:t>tid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/>
              <a:t>Elevene må få karakter 5 eller 6 </a:t>
            </a:r>
            <a:r>
              <a:rPr lang="nb-NO" dirty="0" smtClean="0"/>
              <a:t>etter 1</a:t>
            </a:r>
            <a:r>
              <a:rPr lang="nb-NO" dirty="0"/>
              <a:t>. termin for å beholde </a:t>
            </a:r>
            <a:r>
              <a:rPr lang="nb-NO" dirty="0" smtClean="0"/>
              <a:t>plassen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 smtClean="0"/>
              <a:t>Tilbyderskolene </a:t>
            </a:r>
            <a:r>
              <a:rPr lang="nb-NO" dirty="0"/>
              <a:t>informerer foresatte </a:t>
            </a:r>
            <a:r>
              <a:rPr lang="nb-NO" dirty="0" smtClean="0"/>
              <a:t>om </a:t>
            </a:r>
            <a:r>
              <a:rPr lang="nb-NO" dirty="0"/>
              <a:t>tilbudet og innholdet i </a:t>
            </a:r>
            <a:r>
              <a:rPr lang="nb-NO" dirty="0" smtClean="0"/>
              <a:t>undervisningen</a:t>
            </a:r>
            <a:endParaRPr lang="nb-NO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 smtClean="0"/>
              <a:t>Se eget informasjonsskriv for tidspunkt og adresser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8" y="1681410"/>
            <a:ext cx="9676660" cy="45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de_admin_2">
  <a:themeElements>
    <a:clrScheme name="">
      <a:dk1>
        <a:srgbClr val="000000"/>
      </a:dk1>
      <a:lt1>
        <a:srgbClr val="FFFFFF"/>
      </a:lt1>
      <a:dk2>
        <a:srgbClr val="000000"/>
      </a:dk2>
      <a:lt2>
        <a:srgbClr val="C5C5BA"/>
      </a:lt2>
      <a:accent1>
        <a:srgbClr val="00338C"/>
      </a:accent1>
      <a:accent2>
        <a:srgbClr val="00338C"/>
      </a:accent2>
      <a:accent3>
        <a:srgbClr val="FFFFFF"/>
      </a:accent3>
      <a:accent4>
        <a:srgbClr val="000000"/>
      </a:accent4>
      <a:accent5>
        <a:srgbClr val="AAADC5"/>
      </a:accent5>
      <a:accent6>
        <a:srgbClr val="002D7E"/>
      </a:accent6>
      <a:hlink>
        <a:srgbClr val="CCCCFF"/>
      </a:hlink>
      <a:folHlink>
        <a:srgbClr val="B2B2B2"/>
      </a:folHlink>
    </a:clrScheme>
    <a:fontScheme name="Office-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Ude_admin_2</Template>
  <TotalTime>1652</TotalTime>
  <Words>191</Words>
  <Application>Microsoft Office PowerPoint</Application>
  <PresentationFormat>A4 (210 x 297 mm)</PresentationFormat>
  <Paragraphs>19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Arial</vt:lpstr>
      <vt:lpstr>Times</vt:lpstr>
      <vt:lpstr>Times New Roman</vt:lpstr>
      <vt:lpstr>Ude_admin_2</vt:lpstr>
      <vt:lpstr>PowerPoint-presentasjon</vt:lpstr>
      <vt:lpstr>PowerPoint-presentasjon</vt:lpstr>
      <vt:lpstr>PowerPoint-presentasjon</vt:lpstr>
    </vt:vector>
  </TitlesOfParts>
  <Company>Utdanningsetaten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brormark</dc:creator>
  <cp:lastModifiedBy>Anne Brit Sivertsen</cp:lastModifiedBy>
  <cp:revision>110</cp:revision>
  <cp:lastPrinted>2006-02-07T09:12:15Z</cp:lastPrinted>
  <dcterms:created xsi:type="dcterms:W3CDTF">2012-08-08T07:27:33Z</dcterms:created>
  <dcterms:modified xsi:type="dcterms:W3CDTF">2018-08-27T15:19:47Z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ackOfficeType">
    <vt:lpwstr>growBusiness Solutions</vt:lpwstr>
  </property>
  <property fmtid="{D5CDD505-2E9C-101B-9397-08002B2CF9AE}" pid="3" name="Server">
    <vt:lpwstr>iz-p360-01p</vt:lpwstr>
  </property>
  <property fmtid="{D5CDD505-2E9C-101B-9397-08002B2CF9AE}" pid="4" name="Protocol">
    <vt:lpwstr>off</vt:lpwstr>
  </property>
  <property fmtid="{D5CDD505-2E9C-101B-9397-08002B2CF9AE}" pid="5" name="Site">
    <vt:lpwstr>/locator.aspx</vt:lpwstr>
  </property>
  <property fmtid="{D5CDD505-2E9C-101B-9397-08002B2CF9AE}" pid="6" name="FileID">
    <vt:lpwstr>685563</vt:lpwstr>
  </property>
  <property fmtid="{D5CDD505-2E9C-101B-9397-08002B2CF9AE}" pid="7" name="VerID">
    <vt:lpwstr>0</vt:lpwstr>
  </property>
  <property fmtid="{D5CDD505-2E9C-101B-9397-08002B2CF9AE}" pid="8" name="FilePath">
    <vt:lpwstr>\\IZ-P360-01P\360users\work\oslo\bvoldset</vt:lpwstr>
  </property>
  <property fmtid="{D5CDD505-2E9C-101B-9397-08002B2CF9AE}" pid="9" name="FileName">
    <vt:lpwstr>12-03901-64 Lysbilder til møte med foresatte høst 2015. Talentsatsing i matematikk.pptx 685563_515155_0.PPTX</vt:lpwstr>
  </property>
  <property fmtid="{D5CDD505-2E9C-101B-9397-08002B2CF9AE}" pid="10" name="FullFileName">
    <vt:lpwstr>\\IZ-P360-01P\360users\work\oslo\bvoldset\12-03901-64 Lysbilder til møte med foresatte høst 2015. Talentsatsing i matematikk.pptx 685563_515155_0.PPTX</vt:lpwstr>
  </property>
</Properties>
</file>